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8" r:id="rId10"/>
    <p:sldId id="269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2"/>
            <a:ext cx="7772400" cy="2386028"/>
          </a:xfrm>
        </p:spPr>
        <p:txBody>
          <a:bodyPr>
            <a:noAutofit/>
          </a:bodyPr>
          <a:lstStyle/>
          <a:p>
            <a:r>
              <a:rPr lang="ru-RU" sz="2800" dirty="0"/>
              <a:t>Системы органов, их роль в жизнедеятельности организма. Органы дыхания и кровообращения. Измерение частоты пульса. Гигиена систем органов.</a:t>
            </a:r>
            <a:br>
              <a:rPr lang="ru-RU" sz="2800" dirty="0"/>
            </a:br>
            <a:r>
              <a:rPr lang="ru-RU" sz="2800" dirty="0"/>
              <a:t>Практическая работа «Определение частоты пульса»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3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581128"/>
            <a:ext cx="3714776" cy="1752600"/>
          </a:xfrm>
        </p:spPr>
        <p:txBody>
          <a:bodyPr/>
          <a:lstStyle/>
          <a:p>
            <a:pPr algn="r"/>
            <a:r>
              <a:rPr lang="ru-RU" sz="2000" dirty="0">
                <a:solidFill>
                  <a:srgbClr val="004821"/>
                </a:solidFill>
              </a:rPr>
              <a:t>Подготовила: учитель начальных классов</a:t>
            </a:r>
          </a:p>
          <a:p>
            <a:pPr algn="r"/>
            <a:r>
              <a:rPr lang="ru-RU" sz="2000" dirty="0">
                <a:solidFill>
                  <a:srgbClr val="004821"/>
                </a:solidFill>
              </a:rPr>
              <a:t>МБОУ </a:t>
            </a:r>
            <a:r>
              <a:rPr lang="ru-RU" sz="2000" dirty="0" err="1">
                <a:solidFill>
                  <a:srgbClr val="004821"/>
                </a:solidFill>
              </a:rPr>
              <a:t>Приволенской</a:t>
            </a:r>
            <a:r>
              <a:rPr lang="ru-RU" sz="2000" dirty="0">
                <a:solidFill>
                  <a:srgbClr val="004821"/>
                </a:solidFill>
              </a:rPr>
              <a:t> СШ</a:t>
            </a:r>
          </a:p>
          <a:p>
            <a:pPr algn="r"/>
            <a:r>
              <a:rPr lang="ru-RU" sz="2000" dirty="0">
                <a:solidFill>
                  <a:srgbClr val="004821"/>
                </a:solidFill>
              </a:rPr>
              <a:t>Бобровская Ирина Алексеевна</a:t>
            </a:r>
            <a:endParaRPr lang="ru-RU" dirty="0">
              <a:solidFill>
                <a:srgbClr val="00482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35798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b="1" dirty="0"/>
              <a:t>Какая система органов обеспечивает организм кислородом?</a:t>
            </a:r>
          </a:p>
          <a:p>
            <a:pPr marL="457200" indent="-457200">
              <a:buNone/>
            </a:pPr>
            <a:r>
              <a:rPr lang="ru-RU" sz="2400" dirty="0"/>
              <a:t>А) пищеварительная   </a:t>
            </a:r>
            <a:r>
              <a:rPr lang="ru-RU" sz="2400" dirty="0">
                <a:solidFill>
                  <a:srgbClr val="FF0000"/>
                </a:solidFill>
              </a:rPr>
              <a:t>в) дыхательная</a:t>
            </a:r>
          </a:p>
          <a:p>
            <a:pPr marL="457200" indent="-457200">
              <a:buNone/>
            </a:pPr>
            <a:r>
              <a:rPr lang="ru-RU" sz="2400" dirty="0"/>
              <a:t>Б) выделительная      г) опорно-двигательная</a:t>
            </a:r>
          </a:p>
          <a:p>
            <a:pPr marL="457200" indent="-457200">
              <a:buNone/>
            </a:pPr>
            <a:r>
              <a:rPr lang="ru-RU" sz="2400" b="1" dirty="0"/>
              <a:t>2. Какой орган состоит из маленьких пузырьков?</a:t>
            </a:r>
          </a:p>
          <a:p>
            <a:pPr marL="457200" indent="-457200">
              <a:buNone/>
            </a:pPr>
            <a:r>
              <a:rPr lang="ru-RU" sz="2400" dirty="0"/>
              <a:t>А) трахея       </a:t>
            </a:r>
            <a:r>
              <a:rPr lang="ru-RU" sz="2400" dirty="0">
                <a:solidFill>
                  <a:srgbClr val="FF0000"/>
                </a:solidFill>
              </a:rPr>
              <a:t>Б) легкие     </a:t>
            </a:r>
            <a:r>
              <a:rPr lang="ru-RU" sz="2400" dirty="0"/>
              <a:t>В) бронхи     Г) носовая полость</a:t>
            </a:r>
          </a:p>
          <a:p>
            <a:pPr marL="457200" indent="-457200">
              <a:buNone/>
            </a:pPr>
            <a:r>
              <a:rPr lang="ru-RU" sz="2400" b="1" dirty="0"/>
              <a:t>3. Какой орган заставляет кровь двигаться по сосудам?</a:t>
            </a:r>
          </a:p>
          <a:p>
            <a:pPr marL="457200" indent="-457200">
              <a:buNone/>
            </a:pPr>
            <a:r>
              <a:rPr lang="ru-RU" sz="2400" dirty="0"/>
              <a:t>А) трахея   </a:t>
            </a:r>
            <a:r>
              <a:rPr lang="ru-RU" sz="2400" dirty="0">
                <a:solidFill>
                  <a:srgbClr val="FF0000"/>
                </a:solidFill>
              </a:rPr>
              <a:t>Б) сердце    </a:t>
            </a:r>
            <a:r>
              <a:rPr lang="ru-RU" sz="2400" dirty="0"/>
              <a:t>В) бронхи    Г) печень</a:t>
            </a:r>
          </a:p>
          <a:p>
            <a:pPr marL="457200" indent="-457200">
              <a:buNone/>
            </a:pPr>
            <a:r>
              <a:rPr lang="ru-RU" sz="2400" b="1" dirty="0"/>
              <a:t>4.. Благодаря чему частицы питательных веществ разносятся по всему телу?</a:t>
            </a:r>
            <a:endParaRPr lang="ru-RU" sz="2400" dirty="0"/>
          </a:p>
          <a:p>
            <a:pPr>
              <a:buNone/>
            </a:pPr>
            <a:r>
              <a:rPr lang="ru-RU" sz="2400" dirty="0">
                <a:solidFill>
                  <a:srgbClr val="FF0000"/>
                </a:solidFill>
              </a:rPr>
              <a:t>а) </a:t>
            </a:r>
            <a:r>
              <a:rPr lang="ru-RU" sz="2400" cap="all" dirty="0">
                <a:solidFill>
                  <a:srgbClr val="FF0000"/>
                </a:solidFill>
              </a:rPr>
              <a:t>б</a:t>
            </a:r>
            <a:r>
              <a:rPr lang="ru-RU" sz="2400" dirty="0">
                <a:solidFill>
                  <a:srgbClr val="FF0000"/>
                </a:solidFill>
              </a:rPr>
              <a:t>лагодаря крови;</a:t>
            </a:r>
          </a:p>
          <a:p>
            <a:pPr>
              <a:buNone/>
            </a:pPr>
            <a:r>
              <a:rPr lang="ru-RU" sz="2400" dirty="0"/>
              <a:t>б) благодаря нервным волокнам;</a:t>
            </a:r>
          </a:p>
          <a:p>
            <a:pPr>
              <a:buNone/>
            </a:pPr>
            <a:r>
              <a:rPr lang="ru-RU" sz="2400" dirty="0"/>
              <a:t>в) благодаря мышцам.</a:t>
            </a:r>
          </a:p>
          <a:p>
            <a:pPr>
              <a:buNone/>
            </a:pPr>
            <a:r>
              <a:rPr lang="ru-RU" sz="2400" b="1" dirty="0"/>
              <a:t>5. Какое вещество воздуха нужно органам тела для работы?</a:t>
            </a:r>
            <a:endParaRPr lang="ru-RU" sz="2400" dirty="0"/>
          </a:p>
          <a:p>
            <a:pPr>
              <a:buNone/>
            </a:pPr>
            <a:r>
              <a:rPr lang="ru-RU" sz="2400" dirty="0">
                <a:solidFill>
                  <a:srgbClr val="FF0000"/>
                </a:solidFill>
              </a:rPr>
              <a:t>а) </a:t>
            </a:r>
            <a:r>
              <a:rPr lang="ru-RU" sz="2400" cap="all" dirty="0">
                <a:solidFill>
                  <a:srgbClr val="FF0000"/>
                </a:solidFill>
              </a:rPr>
              <a:t>к</a:t>
            </a:r>
            <a:r>
              <a:rPr lang="ru-RU" sz="2400" dirty="0">
                <a:solidFill>
                  <a:srgbClr val="FF0000"/>
                </a:solidFill>
              </a:rPr>
              <a:t>ислород; </a:t>
            </a:r>
            <a:r>
              <a:rPr lang="ru-RU" sz="2400" dirty="0"/>
              <a:t>	б) углекислый газ; 	в) азот.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868346"/>
          </a:xfrm>
        </p:spPr>
        <p:txBody>
          <a:bodyPr/>
          <a:lstStyle/>
          <a:p>
            <a:pPr algn="l"/>
            <a:r>
              <a:rPr lang="ru-RU" b="1" dirty="0"/>
              <a:t>Вывод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5138"/>
            <a:ext cx="8229600" cy="321471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Дыхательная система снабжает организм кислородом. </a:t>
            </a:r>
          </a:p>
          <a:p>
            <a:pPr algn="just"/>
            <a:r>
              <a:rPr lang="ru-RU" dirty="0"/>
              <a:t>Кровеносная система обеспечивает движение крови, которая переносит внутри организма различные вещества.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b="1" dirty="0"/>
              <a:t>Домашнее задание: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/>
          <a:lstStyle/>
          <a:p>
            <a:r>
              <a:rPr lang="ru-RU" dirty="0"/>
              <a:t>прочитать в учебнике текст (с. 144–146), выполнить задание на карточке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ir-s3-cdn-cf.behance.net/project_modules/fs/3e95ea16828607.562b1dff45a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78491">
            <a:off x="6128511" y="4071566"/>
            <a:ext cx="2071702" cy="270833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5626121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Красным цветом</a:t>
            </a:r>
            <a:r>
              <a:rPr lang="ru-RU" i="1" dirty="0"/>
              <a:t>:</a:t>
            </a:r>
            <a:r>
              <a:rPr lang="ru-RU" dirty="0"/>
              <a:t> для меня тема была важной и интересной</a:t>
            </a:r>
          </a:p>
          <a:p>
            <a:r>
              <a:rPr lang="ru-RU" dirty="0"/>
              <a:t>   </a:t>
            </a:r>
            <a:r>
              <a:rPr lang="ru-RU" b="1" i="1" dirty="0">
                <a:solidFill>
                  <a:srgbClr val="FFC000"/>
                </a:solidFill>
              </a:rPr>
              <a:t>Желтым цветом</a:t>
            </a:r>
            <a:r>
              <a:rPr lang="ru-RU" i="1" dirty="0"/>
              <a:t>:</a:t>
            </a:r>
            <a:r>
              <a:rPr lang="ru-RU" dirty="0"/>
              <a:t> узнал много нового .</a:t>
            </a:r>
          </a:p>
          <a:p>
            <a:r>
              <a:rPr lang="ru-RU" dirty="0"/>
              <a:t>  </a:t>
            </a:r>
            <a:r>
              <a:rPr lang="ru-RU" b="1" i="1" dirty="0">
                <a:solidFill>
                  <a:srgbClr val="00B050"/>
                </a:solidFill>
              </a:rPr>
              <a:t>Зеленым цветом</a:t>
            </a:r>
            <a:r>
              <a:rPr lang="ru-RU" i="1" dirty="0"/>
              <a:t>:</a:t>
            </a:r>
            <a:r>
              <a:rPr lang="ru-RU" dirty="0"/>
              <a:t> мне было трудно .  </a:t>
            </a:r>
          </a:p>
          <a:p>
            <a:r>
              <a:rPr lang="ru-RU" dirty="0"/>
              <a:t>  </a:t>
            </a:r>
            <a:r>
              <a:rPr lang="ru-RU" b="1" i="1" dirty="0">
                <a:solidFill>
                  <a:srgbClr val="0070C0"/>
                </a:solidFill>
              </a:rPr>
              <a:t>Синим цветом</a:t>
            </a:r>
            <a:r>
              <a:rPr lang="ru-RU" i="1" dirty="0"/>
              <a:t>:</a:t>
            </a:r>
            <a:r>
              <a:rPr lang="ru-RU" dirty="0"/>
              <a:t> мне было комфортно .</a:t>
            </a:r>
          </a:p>
          <a:p>
            <a:r>
              <a:rPr lang="ru-RU" dirty="0"/>
              <a:t>  </a:t>
            </a:r>
            <a:r>
              <a:rPr lang="ru-RU" b="1" i="1" dirty="0">
                <a:solidFill>
                  <a:srgbClr val="7030A0"/>
                </a:solidFill>
              </a:rPr>
              <a:t>Фиолетовым цветом</a:t>
            </a:r>
            <a:r>
              <a:rPr lang="ru-RU" i="1" dirty="0"/>
              <a:t>:</a:t>
            </a:r>
            <a:r>
              <a:rPr lang="ru-RU" dirty="0"/>
              <a:t> для меня было недостаточно информации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78661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78579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Ж   е    л   у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д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 о    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28586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   и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щ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 е   в   о 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185736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К   и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ш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е    ч 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  и   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42886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    о    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292893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   а 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х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350043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М  о    л    о   к   о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450057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   м   е    т   а 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400050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Ж   и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р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507207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ы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воздуха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0904/00011a73-efe9e866/6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00198"/>
          </a:xfrm>
        </p:spPr>
        <p:txBody>
          <a:bodyPr>
            <a:normAutofit/>
          </a:bodyPr>
          <a:lstStyle/>
          <a:p>
            <a:r>
              <a:rPr lang="ru-RU" b="1" dirty="0"/>
              <a:t>Дыхание и кровообращение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>
              <a:buNone/>
            </a:pPr>
            <a:r>
              <a:rPr lang="ru-RU" i="1" dirty="0"/>
              <a:t>Узнаем:</a:t>
            </a:r>
          </a:p>
          <a:p>
            <a:r>
              <a:rPr lang="ru-RU" i="1" dirty="0"/>
              <a:t>как работают лёгкие и сердце, </a:t>
            </a:r>
          </a:p>
          <a:p>
            <a:r>
              <a:rPr lang="ru-RU" i="1" dirty="0"/>
              <a:t>как движется в организме кровь, </a:t>
            </a:r>
          </a:p>
          <a:p>
            <a:r>
              <a:rPr lang="ru-RU" i="1" dirty="0"/>
              <a:t>какой газ необходим для дыхания </a:t>
            </a:r>
          </a:p>
          <a:p>
            <a:pPr>
              <a:buNone/>
            </a:pPr>
            <a:r>
              <a:rPr lang="ru-RU" i="1" dirty="0"/>
              <a:t>Научимся:</a:t>
            </a:r>
          </a:p>
          <a:p>
            <a:r>
              <a:rPr lang="ru-RU" i="1" dirty="0"/>
              <a:t>измерять пульс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6186502" cy="1285884"/>
          </a:xfrm>
        </p:spPr>
        <p:txBody>
          <a:bodyPr>
            <a:normAutofit/>
          </a:bodyPr>
          <a:lstStyle/>
          <a:p>
            <a:r>
              <a:rPr lang="ru-RU" b="1" dirty="0"/>
              <a:t>Дыхательная 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436524" cy="34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6655"/>
            <a:ext cx="8229600" cy="1911345"/>
          </a:xfrm>
        </p:spPr>
        <p:txBody>
          <a:bodyPr>
            <a:normAutofit/>
          </a:bodyPr>
          <a:lstStyle/>
          <a:p>
            <a:r>
              <a:rPr lang="ru-RU" sz="3600" dirty="0"/>
              <a:t>Нос – это и фильтр, и печка, и сторожевой пост.</a:t>
            </a:r>
          </a:p>
        </p:txBody>
      </p:sp>
      <p:pic>
        <p:nvPicPr>
          <p:cNvPr id="18434" name="Picture 2" descr="https://s2.hostingkartinok.com/uploads/images/2013/02/5fedce75721a8f98b3938e5e37ac8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238" y="1484784"/>
            <a:ext cx="441552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00200"/>
            <a:ext cx="6215106" cy="33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ÐºÑÐ¾Ð²ÐµÐ½Ð¾ÑÐ½Ð°Ñ ÑÐ¸ÑÑÐµÐ¼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4454" y="0"/>
            <a:ext cx="4872346" cy="668485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/>
          <a:lstStyle/>
          <a:p>
            <a:r>
              <a:rPr lang="ru-RU" b="1" dirty="0"/>
              <a:t>Измерение пульса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www.wikihow.com/images_en/thumb/4/4c/Lower-Resting-Heart-Rate-Step-1-Version-2.jpg/v4-728px-Lower-Resting-Heart-Rate-Step-1-Vers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286412" cy="3964811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97473-C223-4780-9FB7-807225626D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35798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b="1" dirty="0"/>
              <a:t>Какая система органов обеспечивает организм кислородом?</a:t>
            </a:r>
          </a:p>
          <a:p>
            <a:pPr marL="457200" indent="-457200">
              <a:buNone/>
            </a:pPr>
            <a:r>
              <a:rPr lang="ru-RU" sz="2400" dirty="0"/>
              <a:t>А) пищеварительная   в) дыхательная</a:t>
            </a:r>
          </a:p>
          <a:p>
            <a:pPr marL="457200" indent="-457200">
              <a:buNone/>
            </a:pPr>
            <a:r>
              <a:rPr lang="ru-RU" sz="2400" dirty="0"/>
              <a:t>Б) выделительная      г) опорно-двигательная</a:t>
            </a:r>
          </a:p>
          <a:p>
            <a:pPr marL="457200" indent="-457200">
              <a:buNone/>
            </a:pPr>
            <a:r>
              <a:rPr lang="ru-RU" sz="2400" b="1" dirty="0"/>
              <a:t>2. Какой орган состоит из маленьких пузырьков?</a:t>
            </a:r>
          </a:p>
          <a:p>
            <a:pPr marL="457200" indent="-457200">
              <a:buNone/>
            </a:pPr>
            <a:r>
              <a:rPr lang="ru-RU" sz="2400" dirty="0"/>
              <a:t>А) трахея       Б) легкие     В) бронхи     Г) носовая полость</a:t>
            </a:r>
          </a:p>
          <a:p>
            <a:pPr marL="457200" indent="-457200">
              <a:buNone/>
            </a:pPr>
            <a:r>
              <a:rPr lang="ru-RU" sz="2400" b="1" dirty="0"/>
              <a:t>3. Какой орган заставляет кровь двигаться по сосудам?</a:t>
            </a:r>
          </a:p>
          <a:p>
            <a:pPr marL="457200" indent="-457200">
              <a:buNone/>
            </a:pPr>
            <a:r>
              <a:rPr lang="ru-RU" sz="2400" dirty="0"/>
              <a:t>А) трахея   Б) сердце    В) бронхи    Г) печень</a:t>
            </a:r>
          </a:p>
          <a:p>
            <a:pPr marL="457200" indent="-457200">
              <a:buNone/>
            </a:pPr>
            <a:r>
              <a:rPr lang="ru-RU" sz="2400" b="1" dirty="0"/>
              <a:t>4.. Благодаря чему частицы питательных веществ разносятся по всему телу?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а) </a:t>
            </a:r>
            <a:r>
              <a:rPr lang="ru-RU" sz="2400" cap="all" dirty="0"/>
              <a:t>б</a:t>
            </a:r>
            <a:r>
              <a:rPr lang="ru-RU" sz="2400" dirty="0"/>
              <a:t>лагодаря крови;</a:t>
            </a:r>
          </a:p>
          <a:p>
            <a:pPr>
              <a:buNone/>
            </a:pPr>
            <a:r>
              <a:rPr lang="ru-RU" sz="2400" dirty="0"/>
              <a:t>б) благодаря нервным волокнам;</a:t>
            </a:r>
          </a:p>
          <a:p>
            <a:pPr>
              <a:buNone/>
            </a:pPr>
            <a:r>
              <a:rPr lang="ru-RU" sz="2400" dirty="0"/>
              <a:t>в) благодаря мышцам.</a:t>
            </a:r>
          </a:p>
          <a:p>
            <a:pPr>
              <a:buNone/>
            </a:pPr>
            <a:r>
              <a:rPr lang="ru-RU" sz="2400" b="1" dirty="0"/>
              <a:t>5. Какое вещество воздуха нужно органам тела для работы?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а) </a:t>
            </a:r>
            <a:r>
              <a:rPr lang="ru-RU" sz="2400" cap="all" dirty="0"/>
              <a:t>к</a:t>
            </a:r>
            <a:r>
              <a:rPr lang="ru-RU" sz="2400" dirty="0"/>
              <a:t>ислород; 	б) углекислый газ; 	в) азот.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455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Системы органов, их роль в жизнедеятельности организма. Органы дыхания и кровообращения. Измерение частоты пульса. Гигиена систем органов. Практическая работа «Определение частоты пульса»  3 класс</vt:lpstr>
      <vt:lpstr>Презентация PowerPoint</vt:lpstr>
      <vt:lpstr>Состав воздуха</vt:lpstr>
      <vt:lpstr>Дыхание и кровообращение</vt:lpstr>
      <vt:lpstr>Дыхательная система</vt:lpstr>
      <vt:lpstr>Презентация PowerPoint</vt:lpstr>
      <vt:lpstr>Презентация PowerPoint</vt:lpstr>
      <vt:lpstr>Измерение пульса</vt:lpstr>
      <vt:lpstr>Презентация PowerPoint</vt:lpstr>
      <vt:lpstr>Презентация PowerPoint</vt:lpstr>
      <vt:lpstr>Вывод:</vt:lpstr>
      <vt:lpstr>Домашнее задание: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SuperTutor</cp:lastModifiedBy>
  <cp:revision>21</cp:revision>
  <dcterms:created xsi:type="dcterms:W3CDTF">2019-01-13T12:37:14Z</dcterms:created>
  <dcterms:modified xsi:type="dcterms:W3CDTF">2024-01-15T09:16:18Z</dcterms:modified>
</cp:coreProperties>
</file>